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256" r:id="rId3"/>
    <p:sldId id="257" r:id="rId4"/>
    <p:sldId id="258" r:id="rId5"/>
    <p:sldId id="259" r:id="rId6"/>
    <p:sldId id="296" r:id="rId7"/>
    <p:sldId id="261" r:id="rId8"/>
    <p:sldId id="262" r:id="rId9"/>
    <p:sldId id="297" r:id="rId10"/>
    <p:sldId id="298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99" r:id="rId20"/>
    <p:sldId id="276" r:id="rId21"/>
    <p:sldId id="275" r:id="rId22"/>
    <p:sldId id="277" r:id="rId23"/>
    <p:sldId id="278" r:id="rId24"/>
    <p:sldId id="279" r:id="rId25"/>
    <p:sldId id="280" r:id="rId26"/>
    <p:sldId id="300" r:id="rId27"/>
    <p:sldId id="286" r:id="rId28"/>
    <p:sldId id="287" r:id="rId29"/>
    <p:sldId id="288" r:id="rId30"/>
    <p:sldId id="289" r:id="rId31"/>
    <p:sldId id="290" r:id="rId32"/>
    <p:sldId id="282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284" r:id="rId41"/>
    <p:sldId id="328" r:id="rId42"/>
    <p:sldId id="313" r:id="rId43"/>
    <p:sldId id="302" r:id="rId44"/>
    <p:sldId id="317" r:id="rId45"/>
    <p:sldId id="303" r:id="rId46"/>
    <p:sldId id="319" r:id="rId47"/>
    <p:sldId id="304" r:id="rId48"/>
    <p:sldId id="316" r:id="rId49"/>
    <p:sldId id="320" r:id="rId50"/>
    <p:sldId id="305" r:id="rId51"/>
    <p:sldId id="315" r:id="rId52"/>
    <p:sldId id="314" r:id="rId53"/>
    <p:sldId id="330" r:id="rId54"/>
    <p:sldId id="331" r:id="rId55"/>
    <p:sldId id="33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972" autoAdjust="0"/>
  </p:normalViewPr>
  <p:slideViewPr>
    <p:cSldViewPr snapToGrid="0" snapToObjects="1">
      <p:cViewPr>
        <p:scale>
          <a:sx n="90" d="100"/>
          <a:sy n="90" d="100"/>
        </p:scale>
        <p:origin x="-163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7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0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2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1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743CF-EA15-0949-A0DB-5E1654731BBE}" type="datetimeFigureOut">
              <a:rPr lang="en-US" smtClean="0"/>
              <a:t>23/08/12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FC1B-450D-9747-92C1-57F962EC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44395"/>
            <a:ext cx="9144000" cy="5897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342228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29895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28" y="1655082"/>
            <a:ext cx="6196495" cy="4207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198" y="620109"/>
            <a:ext cx="51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800" dirty="0" smtClean="0"/>
              <a:t>Remember this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276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4082" y="194164"/>
            <a:ext cx="459230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</a:rPr>
              <a:t>the problem </a:t>
            </a:r>
            <a:r>
              <a:rPr lang="en-US" sz="4800" dirty="0" smtClean="0">
                <a:solidFill>
                  <a:schemeClr val="bg1"/>
                </a:solidFill>
              </a:rPr>
              <a:t>with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0319" y="1039471"/>
            <a:ext cx="1196067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few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problem with few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2096532"/>
            <a:ext cx="5571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Fear of lock-in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6" y="4199467"/>
            <a:ext cx="1871135" cy="18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1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problem with few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7334" y="2096532"/>
            <a:ext cx="5571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choice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30370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3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problem with few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1690132"/>
            <a:ext cx="5571066" cy="271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One choice does not fit All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7" y="4568799"/>
            <a:ext cx="2082800" cy="19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77334" y="1690132"/>
            <a:ext cx="5571066" cy="271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standards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problem with few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568799"/>
            <a:ext cx="1922588" cy="19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8001" y="1505922"/>
            <a:ext cx="8635999" cy="271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maturity in cloud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problem with few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3" y="473032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20133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rgbClr val="FFFFFF"/>
                </a:solidFill>
              </a:rPr>
              <a:t>~ agenda ~</a:t>
            </a:r>
            <a:endParaRPr lang="en-US" sz="4400" i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1303866"/>
            <a:ext cx="828040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not that long </a:t>
            </a: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ago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rise of the *.*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the </a:t>
            </a: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 commandments</a:t>
            </a:r>
            <a:endParaRPr lang="en-US" sz="4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6321262"/>
            <a:ext cx="9144001" cy="151944"/>
            <a:chOff x="-1" y="6321262"/>
            <a:chExt cx="9144001" cy="151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8003307" y="6321262"/>
              <a:ext cx="1140693" cy="1514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flipV="1">
              <a:off x="6674345" y="6321262"/>
              <a:ext cx="1328962" cy="1514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1" y="6321262"/>
              <a:ext cx="6674346" cy="1514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6321262"/>
              <a:ext cx="5005758" cy="151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10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rise of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3" descr="C:\Users\User\Documents\AWSWorkshopImages\CloudProvi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1309734"/>
            <a:ext cx="7564438" cy="4933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9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8933" y="3266271"/>
            <a:ext cx="354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as a Service</a:t>
            </a:r>
            <a:endParaRPr lang="en-US" sz="8800" b="1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CloudProvidersAt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8" y="1479694"/>
            <a:ext cx="2887133" cy="466581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the rise of *.*</a:t>
            </a:r>
          </a:p>
        </p:txBody>
      </p:sp>
    </p:spTree>
    <p:extLst>
      <p:ext uri="{BB962C8B-B14F-4D97-AF65-F5344CB8AC3E}">
        <p14:creationId xmlns:p14="http://schemas.microsoft.com/office/powerpoint/2010/main" val="357947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8"/>
            <a:ext cx="9144000" cy="6830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4082" y="194164"/>
            <a:ext cx="459230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why do you need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5553" y="1039471"/>
            <a:ext cx="121083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*.*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96344_51929175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32840"/>
          <a:stretch/>
        </p:blipFill>
        <p:spPr>
          <a:xfrm>
            <a:off x="0" y="0"/>
            <a:ext cx="9144000" cy="4605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334" y="4462897"/>
            <a:ext cx="470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18415" cmpd="sng">
                  <a:solidFill>
                    <a:schemeClr val="tx2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Bringing the </a:t>
            </a:r>
            <a:endParaRPr lang="en-US" sz="7200" dirty="0">
              <a:ln w="18415" cmpd="sng">
                <a:solidFill>
                  <a:schemeClr val="tx2"/>
                </a:solidFill>
                <a:prstDash val="solid"/>
              </a:ln>
              <a:solidFill>
                <a:schemeClr val="tx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1" y="5283204"/>
            <a:ext cx="7332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Clouds</a:t>
            </a:r>
            <a:r>
              <a:rPr lang="en-US" sz="8800" b="1" dirty="0" smtClean="0">
                <a:ln>
                  <a:solidFill>
                    <a:srgbClr val="FFFFFF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Together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0" y="3166534"/>
            <a:ext cx="3886727" cy="90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2358963"/>
            <a:ext cx="4351866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Outages and Downtime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7" y="2573867"/>
            <a:ext cx="1625600" cy="1625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9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902542"/>
            <a:ext cx="4351866" cy="30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Need to look beyond AWS as default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97466" y="2496239"/>
            <a:ext cx="1930401" cy="1930401"/>
            <a:chOff x="897466" y="2496239"/>
            <a:chExt cx="1930401" cy="19304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466" y="2496239"/>
              <a:ext cx="1930401" cy="19304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329" y="3297765"/>
              <a:ext cx="1205435" cy="4445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8509" y="2681456"/>
              <a:ext cx="482190" cy="5030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862" y="2916604"/>
              <a:ext cx="594313" cy="209198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5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917311"/>
            <a:ext cx="4351866" cy="30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 provider nearest to the consumer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05" y="2413174"/>
            <a:ext cx="2013465" cy="2013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363964"/>
            <a:ext cx="4351866" cy="405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Boost Fault tolerance and High Availability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60" y="2386864"/>
            <a:ext cx="2039775" cy="20397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2253126"/>
            <a:ext cx="4351866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Right Cloud for the right Job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96" y="2573867"/>
            <a:ext cx="1625600" cy="1625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6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why do you need *.*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953601"/>
            <a:ext cx="4351866" cy="30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Insulate against pricing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19" y="2573867"/>
            <a:ext cx="1625600" cy="1625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4082" y="194164"/>
            <a:ext cx="459230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the problem with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5553" y="1039471"/>
            <a:ext cx="121083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*.*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 with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336988"/>
            <a:ext cx="4351866" cy="405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Redundant Data across multiple providers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05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 with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2280993"/>
            <a:ext cx="4351866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Integration is point to point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8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 with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440364"/>
            <a:ext cx="4804418" cy="405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standards in cloud interoperability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1334" y="1683577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80" y="257386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7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96344_51929175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34672"/>
          <a:stretch/>
        </p:blipFill>
        <p:spPr>
          <a:xfrm>
            <a:off x="0" y="1"/>
            <a:ext cx="9144000" cy="425879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63677" y="6352186"/>
            <a:ext cx="4622800" cy="461665"/>
            <a:chOff x="1921936" y="6352187"/>
            <a:chExt cx="4622800" cy="46166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TextBox 2"/>
            <p:cNvSpPr txBox="1"/>
            <p:nvPr/>
          </p:nvSpPr>
          <p:spPr>
            <a:xfrm>
              <a:off x="2400577" y="6371471"/>
              <a:ext cx="1896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 smtClean="0"/>
                <a:t>THE FUTURE OF </a:t>
              </a:r>
              <a:endParaRPr lang="en-US" sz="2000" b="1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1936" y="6352187"/>
              <a:ext cx="462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 smtClean="0"/>
                <a:t> </a:t>
              </a:r>
              <a:r>
                <a:rPr lang="en-US" sz="2400" b="1" i="1" dirty="0" smtClean="0"/>
                <a:t>CLOUD SERVICES</a:t>
              </a:r>
              <a:endParaRPr lang="en-US" sz="2400" b="1" i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0" y="3132668"/>
            <a:ext cx="3886727" cy="9069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255036"/>
            <a:ext cx="9144000" cy="7149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9327" y="4015270"/>
            <a:ext cx="7332133" cy="2266857"/>
            <a:chOff x="169327" y="4015270"/>
            <a:chExt cx="7332133" cy="2266857"/>
          </a:xfrm>
        </p:grpSpPr>
        <p:sp>
          <p:nvSpPr>
            <p:cNvPr id="12" name="TextBox 11"/>
            <p:cNvSpPr txBox="1"/>
            <p:nvPr/>
          </p:nvSpPr>
          <p:spPr>
            <a:xfrm>
              <a:off x="186260" y="4015270"/>
              <a:ext cx="47074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ln w="18415" cmpd="sng">
                    <a:solidFill>
                      <a:schemeClr val="tx2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Bringing the </a:t>
              </a:r>
              <a:endParaRPr lang="en-US" sz="7200" dirty="0">
                <a:ln w="18415" cmpd="sng">
                  <a:solidFill>
                    <a:schemeClr val="tx2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327" y="4835577"/>
              <a:ext cx="733213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Clouds</a:t>
              </a:r>
              <a:r>
                <a:rPr lang="en-US" sz="8800" b="1" dirty="0" smtClean="0">
                  <a:ln>
                    <a:solidFill>
                      <a:srgbClr val="FFFFFF"/>
                    </a:solidFill>
                  </a:ln>
                  <a:solidFill>
                    <a:schemeClr val="accent1"/>
                  </a:solidFill>
                </a:rPr>
                <a:t> </a:t>
              </a:r>
              <a:r>
                <a:rPr lang="en-US" sz="8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Together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3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 with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911787"/>
            <a:ext cx="4351866" cy="30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When to use what syndrome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18" y="2705994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3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problem with *.*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267" y="1322219"/>
            <a:ext cx="4351866" cy="405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to insulate locking in with a provider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1334" y="1580201"/>
            <a:ext cx="50800" cy="3810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5" y="2329335"/>
            <a:ext cx="1698557" cy="16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20133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rgbClr val="FFFFFF"/>
                </a:solidFill>
              </a:rPr>
              <a:t>~ agenda ~</a:t>
            </a:r>
            <a:endParaRPr lang="en-US" sz="4400" i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1303866"/>
            <a:ext cx="828040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not that long ago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the rise of the *.*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</a:t>
            </a:r>
            <a:r>
              <a:rPr lang="en-US" sz="4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 commandments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6321262"/>
            <a:ext cx="9144001" cy="151944"/>
            <a:chOff x="-1" y="6321262"/>
            <a:chExt cx="9144001" cy="151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8003307" y="6321262"/>
              <a:ext cx="1140693" cy="1514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flipV="1">
              <a:off x="6674345" y="6321262"/>
              <a:ext cx="1328962" cy="1514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1" y="6321262"/>
              <a:ext cx="6674346" cy="1514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6321262"/>
              <a:ext cx="5005758" cy="151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92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7189" y="756833"/>
            <a:ext cx="337407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Before we </a:t>
            </a:r>
            <a:endParaRPr lang="en-US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5106015" y="1760411"/>
            <a:ext cx="283524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/>
              <a:t>start.....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937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2373399" y="4212109"/>
            <a:ext cx="5991229" cy="833799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Data Center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951388" y="2416233"/>
            <a:ext cx="1629307" cy="18600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51388" y="2480371"/>
            <a:ext cx="1629307" cy="399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Front End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51388" y="2918043"/>
            <a:ext cx="1629307" cy="399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51388" y="3355712"/>
            <a:ext cx="1629307" cy="399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Objects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951388" y="3812919"/>
            <a:ext cx="1629307" cy="399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/ FS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01527" y="2685613"/>
            <a:ext cx="1194051" cy="767649"/>
            <a:chOff x="1333299" y="2371559"/>
            <a:chExt cx="1194051" cy="76764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299" y="2619914"/>
              <a:ext cx="519294" cy="5192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9920" y="2371559"/>
              <a:ext cx="519294" cy="5192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056" y="2619914"/>
              <a:ext cx="519294" cy="519294"/>
            </a:xfrm>
            <a:prstGeom prst="rect">
              <a:avLst/>
            </a:prstGeom>
          </p:spPr>
        </p:pic>
      </p:grpSp>
      <p:cxnSp>
        <p:nvCxnSpPr>
          <p:cNvPr id="26" name="Straight Arrow Connector 25"/>
          <p:cNvCxnSpPr/>
          <p:nvPr/>
        </p:nvCxnSpPr>
        <p:spPr>
          <a:xfrm>
            <a:off x="1873061" y="2951424"/>
            <a:ext cx="20783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5965571" y="3317228"/>
            <a:ext cx="1051993" cy="1010329"/>
          </a:xfrm>
          <a:prstGeom prst="can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Legacy 1</a:t>
            </a:r>
            <a:endParaRPr lang="en-US" dirty="0"/>
          </a:p>
        </p:txBody>
      </p:sp>
      <p:sp>
        <p:nvSpPr>
          <p:cNvPr id="28" name="Can 27"/>
          <p:cNvSpPr/>
          <p:nvPr/>
        </p:nvSpPr>
        <p:spPr>
          <a:xfrm>
            <a:off x="7081709" y="3330056"/>
            <a:ext cx="1051993" cy="1010329"/>
          </a:xfrm>
          <a:prstGeom prst="can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Legacy 2</a:t>
            </a:r>
            <a:endParaRPr lang="en-US" dirty="0"/>
          </a:p>
        </p:txBody>
      </p:sp>
      <p:sp>
        <p:nvSpPr>
          <p:cNvPr id="29" name="Left-Right Arrow 28"/>
          <p:cNvSpPr/>
          <p:nvPr/>
        </p:nvSpPr>
        <p:spPr>
          <a:xfrm>
            <a:off x="5580695" y="3754902"/>
            <a:ext cx="384876" cy="17499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2706958" y="3355712"/>
            <a:ext cx="975017" cy="984673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IAM / ADS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181637" y="2930871"/>
            <a:ext cx="0" cy="424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8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xyz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4541000"/>
            <a:ext cx="3235410" cy="142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851" y="1577805"/>
            <a:ext cx="7774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Periodic spikes in Usage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112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xyz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4541000"/>
            <a:ext cx="3235410" cy="142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851" y="1577805"/>
            <a:ext cx="7774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Internal infrastructure insufficient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165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xyz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4541000"/>
            <a:ext cx="3235410" cy="142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76" y="1577805"/>
            <a:ext cx="8412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Infrastructure for periodic spikes not feasible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89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xyz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4541000"/>
            <a:ext cx="3235410" cy="142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76" y="1577805"/>
            <a:ext cx="8412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Legacy infrastructure cannot be outsourced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70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8399"/>
            <a:ext cx="9144000" cy="5340377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84277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5840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xyz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4541000"/>
            <a:ext cx="3235410" cy="142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76" y="1577805"/>
            <a:ext cx="8412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Need to use local IAM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79609" y="179588"/>
            <a:ext cx="2745445" cy="6463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XYZ Systems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537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694267" y="4876799"/>
            <a:ext cx="0" cy="194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54000"/>
            <a:ext cx="3191933" cy="3191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4269" y="321733"/>
            <a:ext cx="3081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VIVEK JUNEJA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403599" y="728134"/>
            <a:ext cx="103293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87336" y="423334"/>
            <a:ext cx="3081866" cy="589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94267" y="3445933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0269" y="4236648"/>
            <a:ext cx="2709332" cy="589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0" y="4277758"/>
            <a:ext cx="2514600" cy="54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440267" y="5134114"/>
            <a:ext cx="2929465" cy="589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8001" y="5034352"/>
            <a:ext cx="294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COFOUNDER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1" y="4153820"/>
            <a:ext cx="269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CLOUD GUY </a:t>
            </a:r>
            <a:endParaRPr lang="en-US" sz="4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596" y="5020749"/>
            <a:ext cx="1927345" cy="7027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61004" y="5147736"/>
            <a:ext cx="151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GROUP </a:t>
            </a:r>
            <a:r>
              <a:rPr lang="en-US" b="1" dirty="0" smtClean="0"/>
              <a:t>BANGALORE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0269" y="5994526"/>
            <a:ext cx="4792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developer / evangelist / blogger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440269" y="5962260"/>
            <a:ext cx="4792132" cy="589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728136" y="5723452"/>
            <a:ext cx="0" cy="194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58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6592" y="1819528"/>
            <a:ext cx="4757109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Integration as 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FFFF"/>
                </a:solidFill>
              </a:rPr>
              <a:t>1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91111" y="2855701"/>
            <a:ext cx="2242590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5062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Integration as a Service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15802"/>
            <a:ext cx="9144000" cy="5340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34168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1158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19" y="1635939"/>
            <a:ext cx="1693333" cy="795867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78" y="2164644"/>
            <a:ext cx="1219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3738" y="1819528"/>
            <a:ext cx="5259964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Workload Import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3915" y="2855701"/>
            <a:ext cx="2719785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&amp; Export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38" b="27100"/>
          <a:stretch/>
        </p:blipFill>
        <p:spPr>
          <a:xfrm>
            <a:off x="479911" y="3796995"/>
            <a:ext cx="3403600" cy="139821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79912" y="5195213"/>
            <a:ext cx="3403600" cy="595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i="1" dirty="0" smtClean="0">
                <a:solidFill>
                  <a:srgbClr val="000000"/>
                </a:solidFill>
              </a:rPr>
              <a:t>VM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197712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6592" y="1819528"/>
            <a:ext cx="4757109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Use of Platform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76592" y="2868529"/>
            <a:ext cx="2668469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agnostic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331" y="2741530"/>
            <a:ext cx="2668469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i="1" dirty="0" smtClean="0">
                <a:solidFill>
                  <a:srgbClr val="000000"/>
                </a:solidFill>
              </a:rPr>
              <a:t>P A A S</a:t>
            </a:r>
          </a:p>
        </p:txBody>
      </p:sp>
    </p:spTree>
    <p:extLst>
      <p:ext uri="{BB962C8B-B14F-4D97-AF65-F5344CB8AC3E}">
        <p14:creationId xmlns:p14="http://schemas.microsoft.com/office/powerpoint/2010/main" val="152685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of Platform agnostic PAAS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34156" y="4270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15803"/>
            <a:ext cx="9144000" cy="4328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43871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1158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t2.gstatic.com/images?q=tbn:ANd9GcTEeyiKHYzQ1mIRknW9DFmLNbrcHlDEVlZsehd8J-BBeg3gdnTK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5" y="163083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R8PoEHgWO9q8b5eT-CmBtiSurbruBK0LoXrQ5gDWAqMK3-Wm6Y-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52" y="26982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p F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77" y="1854362"/>
            <a:ext cx="2479397" cy="64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620" y="3387890"/>
            <a:ext cx="877711" cy="8777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19331" y="3265512"/>
            <a:ext cx="20055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/>
              <a:t>appscale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429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FFFF"/>
                </a:solidFill>
              </a:rPr>
              <a:t>3</a:t>
            </a:r>
            <a:endParaRPr lang="en-US" sz="8800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38221" y="1786132"/>
            <a:ext cx="4909912" cy="2110830"/>
            <a:chOff x="1992189" y="1819528"/>
            <a:chExt cx="4909912" cy="2110830"/>
          </a:xfrm>
        </p:grpSpPr>
        <p:sp>
          <p:nvSpPr>
            <p:cNvPr id="8" name="TextBox 7"/>
            <p:cNvSpPr txBox="1"/>
            <p:nvPr/>
          </p:nvSpPr>
          <p:spPr>
            <a:xfrm>
              <a:off x="3376593" y="1819528"/>
              <a:ext cx="3525508" cy="106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5400" i="1" dirty="0" smtClean="0">
                  <a:solidFill>
                    <a:srgbClr val="000000"/>
                  </a:solidFill>
                </a:rPr>
                <a:t>Automate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92189" y="2868529"/>
              <a:ext cx="4909912" cy="106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5400" i="1" dirty="0" smtClean="0">
                  <a:solidFill>
                    <a:srgbClr val="000000"/>
                  </a:solidFill>
                </a:rPr>
                <a:t>Deployment and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10605" y="3884134"/>
            <a:ext cx="4037528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9455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056" y="251634"/>
            <a:ext cx="904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Automate Deployment and Configuration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15803"/>
            <a:ext cx="9144000" cy="4264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0075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1158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2" y="1450428"/>
            <a:ext cx="2971583" cy="100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0" y="1735815"/>
            <a:ext cx="2995610" cy="460863"/>
          </a:xfrm>
          <a:prstGeom prst="rect">
            <a:avLst/>
          </a:prstGeom>
          <a:ln>
            <a:noFill/>
          </a:ln>
        </p:spPr>
      </p:pic>
      <p:pic>
        <p:nvPicPr>
          <p:cNvPr id="3077" name="Picture 5" descr="enStrat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66" y="3247324"/>
            <a:ext cx="2625012" cy="3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356" y="3761674"/>
            <a:ext cx="1917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FFFF"/>
                </a:solidFill>
              </a:rPr>
              <a:t>4</a:t>
            </a:r>
            <a:endParaRPr lang="en-US" sz="8800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71645" y="1763561"/>
            <a:ext cx="3525509" cy="2110830"/>
            <a:chOff x="3376592" y="1819528"/>
            <a:chExt cx="3525509" cy="2110830"/>
          </a:xfrm>
        </p:grpSpPr>
        <p:sp>
          <p:nvSpPr>
            <p:cNvPr id="8" name="TextBox 7"/>
            <p:cNvSpPr txBox="1"/>
            <p:nvPr/>
          </p:nvSpPr>
          <p:spPr>
            <a:xfrm>
              <a:off x="3376593" y="1819528"/>
              <a:ext cx="3525508" cy="106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5400" i="1" dirty="0" smtClean="0">
                  <a:solidFill>
                    <a:srgbClr val="000000"/>
                  </a:solidFill>
                </a:rPr>
                <a:t>Standardize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76592" y="2868529"/>
              <a:ext cx="1939133" cy="106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5400" i="1" dirty="0" smtClean="0">
                  <a:solidFill>
                    <a:srgbClr val="000000"/>
                  </a:solidFill>
                </a:rPr>
                <a:t>Sizing</a:t>
              </a:r>
              <a:endParaRPr lang="en-US" sz="5400" i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50623" y="4066309"/>
            <a:ext cx="809751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Small Instance (Default</a:t>
            </a:r>
            <a:r>
              <a:rPr lang="en-US" sz="2400" b="1" dirty="0" smtClean="0"/>
              <a:t>)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1.7 GB of </a:t>
            </a:r>
            <a:r>
              <a:rPr lang="en-US" sz="2400" dirty="0" smtClean="0"/>
              <a:t>memory</a:t>
            </a:r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/>
              <a:t>EC2 Compute Unit (1 virtual core with 1 EC2 Compute Unit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160 </a:t>
            </a:r>
            <a:r>
              <a:rPr lang="en-US" sz="2400" dirty="0"/>
              <a:t>GB of local instance </a:t>
            </a:r>
            <a:r>
              <a:rPr lang="en-US" sz="2400" dirty="0" smtClean="0"/>
              <a:t>storage</a:t>
            </a:r>
            <a:endParaRPr lang="en-US" sz="2400" dirty="0"/>
          </a:p>
          <a:p>
            <a:r>
              <a:rPr lang="en-US" sz="2400" dirty="0" smtClean="0"/>
              <a:t>32</a:t>
            </a:r>
            <a:r>
              <a:rPr lang="en-US" sz="2400" dirty="0"/>
              <a:t>-bit or 64-bit platform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4338" b="27100"/>
          <a:stretch/>
        </p:blipFill>
        <p:spPr>
          <a:xfrm>
            <a:off x="250623" y="3281677"/>
            <a:ext cx="1878757" cy="771804"/>
          </a:xfrm>
          <a:prstGeom prst="roundRect">
            <a:avLst>
              <a:gd name="adj" fmla="val 0"/>
            </a:avLst>
          </a:prstGeom>
          <a:ln>
            <a:solidFill>
              <a:srgbClr val="00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65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FFFF"/>
                </a:solidFill>
              </a:rPr>
              <a:t>4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1646" y="1763561"/>
            <a:ext cx="3525508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Standardize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3" y="3666971"/>
            <a:ext cx="4102100" cy="889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3" y="4575660"/>
            <a:ext cx="8229467" cy="12160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925"/>
          <a:stretch/>
        </p:blipFill>
        <p:spPr>
          <a:xfrm>
            <a:off x="250623" y="5304649"/>
            <a:ext cx="8242296" cy="557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1645" y="2812562"/>
            <a:ext cx="1939133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Sizing</a:t>
            </a:r>
            <a:endParaRPr lang="en-US" sz="5400" i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27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FFFF"/>
                </a:solidFill>
              </a:rPr>
              <a:t>4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1646" y="1763561"/>
            <a:ext cx="3525508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Standardize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71645" y="2812562"/>
            <a:ext cx="1939133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Sizing</a:t>
            </a:r>
            <a:endParaRPr lang="en-US" sz="5400" i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4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5232400"/>
            <a:ext cx="1625600" cy="162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789" y="550863"/>
            <a:ext cx="7078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#bcb12</a:t>
            </a:r>
          </a:p>
          <a:p>
            <a:endParaRPr lang="en-US" sz="6600" dirty="0">
              <a:solidFill>
                <a:schemeClr val="bg1"/>
              </a:solidFill>
            </a:endParaRPr>
          </a:p>
          <a:p>
            <a:r>
              <a:rPr lang="en-US" sz="6600" dirty="0" smtClean="0">
                <a:solidFill>
                  <a:schemeClr val="bg1"/>
                </a:solidFill>
              </a:rPr>
              <a:t>@vivekjuneja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9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0463" y="1531936"/>
            <a:ext cx="4310606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>
                <a:solidFill>
                  <a:srgbClr val="000000"/>
                </a:solidFill>
              </a:rPr>
              <a:t>API unification</a:t>
            </a:r>
            <a:endParaRPr lang="en-US" sz="5400" i="1" dirty="0" smtClean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8631" y="3168439"/>
            <a:ext cx="7210000" cy="2976022"/>
            <a:chOff x="2873738" y="3215359"/>
            <a:chExt cx="7210000" cy="2976022"/>
          </a:xfrm>
        </p:grpSpPr>
        <p:grpSp>
          <p:nvGrpSpPr>
            <p:cNvPr id="14" name="Group 13"/>
            <p:cNvGrpSpPr/>
            <p:nvPr/>
          </p:nvGrpSpPr>
          <p:grpSpPr>
            <a:xfrm>
              <a:off x="2873738" y="3215359"/>
              <a:ext cx="7210000" cy="2976022"/>
              <a:chOff x="5041868" y="3255698"/>
              <a:chExt cx="7210000" cy="297602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041868" y="3255698"/>
                <a:ext cx="7210000" cy="2976022"/>
              </a:xfrm>
              <a:prstGeom prst="rect">
                <a:avLst/>
              </a:prstGeom>
              <a:solidFill>
                <a:srgbClr val="EEECE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131670" y="4078492"/>
                <a:ext cx="6975988" cy="203132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client = </a:t>
                </a:r>
                <a:r>
                  <a:rPr lang="en-US" i="1" dirty="0" err="1"/>
                  <a:t>DeltaCloud.new</a:t>
                </a:r>
                <a:r>
                  <a:rPr lang="en-US" i="1" dirty="0"/>
                  <a:t>( </a:t>
                </a:r>
                <a:r>
                  <a:rPr lang="en-US" i="1" dirty="0" err="1"/>
                  <a:t>api_name</a:t>
                </a:r>
                <a:r>
                  <a:rPr lang="en-US" i="1" dirty="0"/>
                  <a:t>, </a:t>
                </a:r>
                <a:r>
                  <a:rPr lang="en-US" i="1" dirty="0" err="1"/>
                  <a:t>api_password</a:t>
                </a:r>
                <a:r>
                  <a:rPr lang="en-US" i="1" dirty="0"/>
                  <a:t>, </a:t>
                </a:r>
                <a:r>
                  <a:rPr lang="en-US" i="1" dirty="0" err="1"/>
                  <a:t>api_url</a:t>
                </a:r>
                <a:r>
                  <a:rPr lang="en-US" i="1" dirty="0"/>
                  <a:t> )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# switch the client to use EC2 driver</a:t>
                </a:r>
              </a:p>
              <a:p>
                <a:r>
                  <a:rPr lang="en-US" i="1" dirty="0"/>
                  <a:t>ec2 = </a:t>
                </a:r>
                <a:r>
                  <a:rPr lang="en-US" i="1" dirty="0" err="1"/>
                  <a:t>client.with_config</a:t>
                </a:r>
                <a:r>
                  <a:rPr lang="en-US" i="1" dirty="0"/>
                  <a:t>(:driver =&gt; :ec2)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# switch the client to use </a:t>
                </a:r>
                <a:r>
                  <a:rPr lang="en-US" b="1" i="1" dirty="0" err="1"/>
                  <a:t>OpenStack</a:t>
                </a:r>
                <a:r>
                  <a:rPr lang="en-US" b="1" i="1" dirty="0"/>
                  <a:t> driver</a:t>
                </a:r>
              </a:p>
              <a:p>
                <a:r>
                  <a:rPr lang="en-US" i="1" dirty="0" err="1"/>
                  <a:t>openstack</a:t>
                </a:r>
                <a:r>
                  <a:rPr lang="en-US" i="1" dirty="0"/>
                  <a:t> = </a:t>
                </a:r>
                <a:r>
                  <a:rPr lang="en-US" i="1" dirty="0" err="1"/>
                  <a:t>client.with_config</a:t>
                </a:r>
                <a:r>
                  <a:rPr lang="en-US" i="1" dirty="0"/>
                  <a:t>(:driver =&gt; :</a:t>
                </a:r>
                <a:r>
                  <a:rPr lang="en-US" i="1" dirty="0" err="1"/>
                  <a:t>openstack</a:t>
                </a:r>
                <a:r>
                  <a:rPr lang="en-US" i="1" dirty="0"/>
                  <a:t>)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894" y="3346169"/>
              <a:ext cx="1930400" cy="469900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1701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0463" y="1531936"/>
            <a:ext cx="4310606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i="1" dirty="0">
                <a:solidFill>
                  <a:srgbClr val="000000"/>
                </a:solidFill>
              </a:rPr>
              <a:t>API unification</a:t>
            </a:r>
            <a:endParaRPr lang="en-US" sz="5400" i="1" dirty="0" smtClean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8631" y="3168439"/>
            <a:ext cx="8210676" cy="3434144"/>
            <a:chOff x="5041868" y="3255698"/>
            <a:chExt cx="7210000" cy="3062117"/>
          </a:xfrm>
        </p:grpSpPr>
        <p:sp>
          <p:nvSpPr>
            <p:cNvPr id="7" name="Rectangle 6"/>
            <p:cNvSpPr/>
            <p:nvPr/>
          </p:nvSpPr>
          <p:spPr>
            <a:xfrm>
              <a:off x="5041868" y="3255698"/>
              <a:ext cx="7210000" cy="3062117"/>
            </a:xfrm>
            <a:prstGeom prst="rect">
              <a:avLst/>
            </a:prstGeom>
            <a:solidFill>
              <a:srgbClr val="EEECE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31670" y="4040008"/>
              <a:ext cx="7120198" cy="227780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sz="2000" b="1" i="1" dirty="0" smtClean="0"/>
                <a:t>// Amazon EC2</a:t>
              </a:r>
            </a:p>
            <a:p>
              <a:r>
                <a:rPr lang="en-US" sz="2000" i="1" dirty="0" smtClean="0"/>
                <a:t>java </a:t>
              </a:r>
              <a:r>
                <a:rPr lang="en-US" sz="2000" i="1" dirty="0"/>
                <a:t>-jar target/compute-basics-jar-with-</a:t>
              </a:r>
              <a:r>
                <a:rPr lang="en-US" sz="2000" i="1" dirty="0" err="1"/>
                <a:t>dependencies.jar</a:t>
              </a:r>
              <a:r>
                <a:rPr lang="en-US" sz="2000" i="1" dirty="0"/>
                <a:t> </a:t>
              </a:r>
              <a:r>
                <a:rPr lang="en-US" sz="2000" b="1" i="1" dirty="0"/>
                <a:t>aws-ec2 </a:t>
              </a:r>
              <a:r>
                <a:rPr lang="en-US" sz="2000" i="1" dirty="0" err="1"/>
                <a:t>accesskey</a:t>
              </a:r>
              <a:r>
                <a:rPr lang="en-US" sz="2000" i="1" dirty="0"/>
                <a:t> </a:t>
              </a:r>
              <a:r>
                <a:rPr lang="en-US" sz="2000" i="1" dirty="0" err="1"/>
                <a:t>secretkey</a:t>
              </a:r>
              <a:r>
                <a:rPr lang="en-US" sz="2000" i="1" dirty="0"/>
                <a:t> </a:t>
              </a:r>
              <a:r>
                <a:rPr lang="en-US" sz="2000" i="1" dirty="0" err="1"/>
                <a:t>mygroup</a:t>
              </a:r>
              <a:r>
                <a:rPr lang="en-US" sz="2000" i="1" dirty="0"/>
                <a:t> </a:t>
              </a:r>
              <a:r>
                <a:rPr lang="en-US" sz="2000" i="1" dirty="0" smtClean="0"/>
                <a:t>add</a:t>
              </a:r>
            </a:p>
            <a:p>
              <a:endParaRPr lang="en-US" sz="2000" b="1" i="1" dirty="0" smtClean="0"/>
            </a:p>
            <a:p>
              <a:r>
                <a:rPr lang="en-US" sz="2000" b="1" i="1" dirty="0" smtClean="0"/>
                <a:t>// HP Public Cloud</a:t>
              </a:r>
              <a:endParaRPr lang="en-US" sz="2000" b="1" i="1" dirty="0"/>
            </a:p>
            <a:p>
              <a:r>
                <a:rPr lang="en-US" sz="2000" i="1" dirty="0"/>
                <a:t>java -jar target/compute-basics-jar-with-</a:t>
              </a:r>
              <a:r>
                <a:rPr lang="en-US" sz="2000" i="1" dirty="0" err="1"/>
                <a:t>dependencies.jar</a:t>
              </a:r>
              <a:r>
                <a:rPr lang="en-US" sz="2000" i="1" dirty="0"/>
                <a:t> </a:t>
              </a:r>
              <a:r>
                <a:rPr lang="en-US" sz="2000" b="1" i="1" dirty="0" err="1"/>
                <a:t>hpcloud</a:t>
              </a:r>
              <a:r>
                <a:rPr lang="en-US" sz="2000" b="1" i="1" dirty="0"/>
                <a:t>-compute </a:t>
              </a:r>
              <a:r>
                <a:rPr lang="en-US" sz="2000" i="1" dirty="0" err="1"/>
                <a:t>tenantId:accesskey</a:t>
              </a:r>
              <a:r>
                <a:rPr lang="en-US" sz="2000" i="1" dirty="0"/>
                <a:t> </a:t>
              </a:r>
              <a:r>
                <a:rPr lang="en-US" sz="2000" i="1" dirty="0" err="1"/>
                <a:t>secretkey</a:t>
              </a:r>
              <a:r>
                <a:rPr lang="en-US" sz="2000" i="1" dirty="0"/>
                <a:t> </a:t>
              </a:r>
              <a:r>
                <a:rPr lang="en-US" sz="2000" i="1" dirty="0" err="1"/>
                <a:t>mygroup</a:t>
              </a:r>
              <a:r>
                <a:rPr lang="en-US" sz="2000" i="1" dirty="0"/>
                <a:t> </a:t>
              </a:r>
              <a:r>
                <a:rPr lang="en-US" sz="2000" i="1" dirty="0" smtClean="0"/>
                <a:t>add</a:t>
              </a:r>
              <a:endParaRPr lang="en-US" sz="2000" i="1" dirty="0"/>
            </a:p>
            <a:p>
              <a:endParaRPr lang="en-US" sz="2000" i="1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3" y="3290985"/>
            <a:ext cx="1955800" cy="4953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8194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commandment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78849" y="930397"/>
            <a:ext cx="32781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4618" y="29906"/>
            <a:ext cx="743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4093" y="1647390"/>
            <a:ext cx="6555712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i="1" dirty="0" smtClean="0">
                <a:solidFill>
                  <a:srgbClr val="000000"/>
                </a:solidFill>
              </a:rPr>
              <a:t>Think </a:t>
            </a:r>
            <a:r>
              <a:rPr lang="en-US" sz="5400" i="1" dirty="0">
                <a:solidFill>
                  <a:srgbClr val="000000"/>
                </a:solidFill>
              </a:rPr>
              <a:t>Global, Act </a:t>
            </a:r>
            <a:r>
              <a:rPr lang="en-US" sz="5400" i="1" dirty="0" smtClean="0">
                <a:solidFill>
                  <a:srgbClr val="000000"/>
                </a:solidFill>
              </a:rPr>
              <a:t>Local</a:t>
            </a:r>
            <a:endParaRPr lang="en-US" sz="5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0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330403"/>
            <a:ext cx="9144000" cy="4353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5683469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3304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Think Global, Act Local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94530" y="2520181"/>
            <a:ext cx="7919156" cy="175686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60" y="3290837"/>
            <a:ext cx="3198522" cy="338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Left-Right Arrow 35"/>
          <p:cNvSpPr/>
          <p:nvPr/>
        </p:nvSpPr>
        <p:spPr>
          <a:xfrm>
            <a:off x="4157099" y="3174095"/>
            <a:ext cx="1421475" cy="487452"/>
          </a:xfrm>
          <a:prstGeom prst="leftRightArrow">
            <a:avLst>
              <a:gd name="adj1" fmla="val 21053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14338" b="27100"/>
          <a:stretch/>
        </p:blipFill>
        <p:spPr>
          <a:xfrm>
            <a:off x="5889152" y="2861394"/>
            <a:ext cx="2342311" cy="962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250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329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330403"/>
            <a:ext cx="9144000" cy="4353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5683469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3304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Think Global, Act Local</a:t>
            </a:r>
            <a:endParaRPr lang="en-US" sz="4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9879" y="2389465"/>
            <a:ext cx="7919156" cy="1810002"/>
            <a:chOff x="406400" y="1707446"/>
            <a:chExt cx="7919156" cy="1810002"/>
          </a:xfrm>
        </p:grpSpPr>
        <p:sp>
          <p:nvSpPr>
            <p:cNvPr id="3" name="Rounded Rectangle 2"/>
            <p:cNvSpPr/>
            <p:nvPr/>
          </p:nvSpPr>
          <p:spPr>
            <a:xfrm>
              <a:off x="406400" y="1707446"/>
              <a:ext cx="7919156" cy="181000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06400" y="1906300"/>
              <a:ext cx="3841813" cy="1611147"/>
              <a:chOff x="406400" y="4374240"/>
              <a:chExt cx="3841813" cy="161114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6400" y="4374240"/>
                <a:ext cx="1561682" cy="161114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0" name="Left-Right Arrow 29"/>
              <p:cNvSpPr/>
              <p:nvPr/>
            </p:nvSpPr>
            <p:spPr>
              <a:xfrm>
                <a:off x="2193791" y="4848864"/>
                <a:ext cx="2054422" cy="487452"/>
              </a:xfrm>
              <a:prstGeom prst="leftRightArrow">
                <a:avLst>
                  <a:gd name="adj1" fmla="val 21053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789" y="2101192"/>
              <a:ext cx="3678767" cy="837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6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96344_51929175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20133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rgbClr val="FFFFFF"/>
                </a:solidFill>
              </a:rPr>
              <a:t>~ agenda ~</a:t>
            </a:r>
            <a:endParaRPr lang="en-US" sz="4400" i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1303866"/>
            <a:ext cx="828040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+ not that long ago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+ the rise of the *.*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+ the </a:t>
            </a:r>
            <a:r>
              <a:rPr lang="en-US" sz="4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6 commandments</a:t>
            </a:r>
            <a:endParaRPr lang="en-US" sz="4000" i="1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6321262"/>
            <a:ext cx="9144001" cy="151944"/>
            <a:chOff x="-1" y="6321262"/>
            <a:chExt cx="9144001" cy="151944"/>
          </a:xfrm>
        </p:grpSpPr>
        <p:sp>
          <p:nvSpPr>
            <p:cNvPr id="3" name="Rectangle 2"/>
            <p:cNvSpPr/>
            <p:nvPr/>
          </p:nvSpPr>
          <p:spPr>
            <a:xfrm>
              <a:off x="8003307" y="6321262"/>
              <a:ext cx="1140693" cy="1514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flipV="1">
              <a:off x="6674345" y="6321262"/>
              <a:ext cx="1328962" cy="1514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1" y="6321262"/>
              <a:ext cx="6674346" cy="1514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6321262"/>
              <a:ext cx="5005758" cy="151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6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20133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rgbClr val="FFFFFF"/>
                </a:solidFill>
              </a:rPr>
              <a:t>~ agenda ~</a:t>
            </a:r>
            <a:endParaRPr lang="en-US" sz="4400" i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1303866"/>
            <a:ext cx="828040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+ not that long ago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the rise of the *.*</a:t>
            </a:r>
          </a:p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the </a:t>
            </a: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 </a:t>
            </a:r>
            <a:r>
              <a:rPr lang="en-US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commandments</a:t>
            </a:r>
            <a:endParaRPr lang="en-US" sz="4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6321262"/>
            <a:ext cx="9144001" cy="151944"/>
            <a:chOff x="-1" y="6321262"/>
            <a:chExt cx="9144001" cy="151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8003307" y="6321262"/>
              <a:ext cx="1140693" cy="1514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flipV="1">
              <a:off x="6674345" y="6321262"/>
              <a:ext cx="1328962" cy="1514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1" y="6321262"/>
              <a:ext cx="6674346" cy="1514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6321262"/>
              <a:ext cx="5005758" cy="151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5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330403"/>
            <a:ext cx="9144000" cy="3788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bg1"/>
                </a:solidFill>
              </a:rPr>
              <a:t>+ not that long ago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5118629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…’02...’04....’06...</a:t>
            </a:r>
            <a:endParaRPr lang="en-IN" sz="9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2" y="1708841"/>
            <a:ext cx="2471101" cy="896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118228"/>
            <a:ext cx="1288540" cy="1389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9712" b="33124"/>
          <a:stretch/>
        </p:blipFill>
        <p:spPr>
          <a:xfrm>
            <a:off x="3969403" y="1708841"/>
            <a:ext cx="3289300" cy="9156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00413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3304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327" y="3356700"/>
            <a:ext cx="2014152" cy="11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330403"/>
            <a:ext cx="9144000" cy="3788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304799"/>
            <a:ext cx="82804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 smtClean="0">
                <a:solidFill>
                  <a:schemeClr val="bg1"/>
                </a:solidFill>
              </a:rPr>
              <a:t>+ not that long ago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5118629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...’</a:t>
            </a:r>
            <a:r>
              <a:rPr 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06...’07....’08...</a:t>
            </a:r>
            <a:endParaRPr lang="en-IN" sz="9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004130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330403"/>
            <a:ext cx="9144000" cy="11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748"/>
            <a:ext cx="3289300" cy="246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76" y="1709748"/>
            <a:ext cx="3721100" cy="95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76" y="3008447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3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678</Words>
  <Application>Microsoft Macintosh PowerPoint</Application>
  <PresentationFormat>On-screen Show (4:3)</PresentationFormat>
  <Paragraphs>160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vivekjuneja@gmail.com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juneja</dc:creator>
  <cp:lastModifiedBy>vivek juneja</cp:lastModifiedBy>
  <cp:revision>343</cp:revision>
  <dcterms:created xsi:type="dcterms:W3CDTF">2012-08-19T06:35:26Z</dcterms:created>
  <dcterms:modified xsi:type="dcterms:W3CDTF">2012-08-23T21:13:37Z</dcterms:modified>
</cp:coreProperties>
</file>